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Layouts/slideLayout16.xml" ContentType="application/vnd.openxmlformats-officedocument.presentationml.slideLayout+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Layouts/slideLayout17.xml" ContentType="application/vnd.openxmlformats-officedocument.presentationml.slideLayout+xml"/>
  <Override PartName="/ppt/slides/slide16.xml" ContentType="application/vnd.openxmlformats-officedocument.presentationml.slide+xml"/>
  <Override PartName="/ppt/slideLayouts/slideLayout13.xml" ContentType="application/vnd.openxmlformats-officedocument.presentationml.slideLayout+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Layouts/slideLayout18.xml" ContentType="application/vnd.openxmlformats-officedocument.presentationml.slideLayout+xml"/>
  <Override PartName="/ppt/slides/slide17.xml" ContentType="application/vnd.openxmlformats-officedocument.presentationml.slide+xml"/>
  <Override PartName="/ppt/slideLayouts/slideLayout14.xml" ContentType="application/vnd.openxmlformats-officedocument.presentationml.slideLayout+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19.xml" ContentType="application/vnd.openxmlformats-officedocument.presentationml.slideLayout+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75" r:id="rId1"/>
  </p:sldMasterIdLst>
  <p:notesMasterIdLst>
    <p:notesMasterId r:id="rId20"/>
  </p:notesMasterIdLst>
  <p:sldIdLst>
    <p:sldId id="256" r:id="rId2"/>
    <p:sldId id="258" r:id="rId3"/>
    <p:sldId id="261" r:id="rId4"/>
    <p:sldId id="272" r:id="rId5"/>
    <p:sldId id="260" r:id="rId6"/>
    <p:sldId id="257" r:id="rId7"/>
    <p:sldId id="259" r:id="rId8"/>
    <p:sldId id="264" r:id="rId9"/>
    <p:sldId id="262" r:id="rId10"/>
    <p:sldId id="266" r:id="rId11"/>
    <p:sldId id="265" r:id="rId12"/>
    <p:sldId id="267" r:id="rId13"/>
    <p:sldId id="268" r:id="rId14"/>
    <p:sldId id="271" r:id="rId15"/>
    <p:sldId id="274" r:id="rId16"/>
    <p:sldId id="273" r:id="rId17"/>
    <p:sldId id="275" r:id="rId18"/>
    <p:sldId id="26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98" d="100"/>
          <a:sy n="98" d="100"/>
        </p:scale>
        <p:origin x="-640"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D9C224-EAB9-E045-ADFD-64832DD441EB}" type="datetimeFigureOut">
              <a:rPr lang="en-US" smtClean="0"/>
              <a:pPr/>
              <a:t>10/29/14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13912B-E627-9A48-BED0-34E3D7316F0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13912B-E627-9A48-BED0-34E3D7316F0A}"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59F11C7F-6610-4F45-8C63-5F8905495BE6}" type="datetimeFigureOut">
              <a:rPr lang="en-US" smtClean="0"/>
              <a:pPr/>
              <a:t>10/29/14</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6C90A8DC-08D8-1044-B71B-200337538D9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59F11C7F-6610-4F45-8C63-5F8905495BE6}" type="datetimeFigureOut">
              <a:rPr lang="en-US" smtClean="0"/>
              <a:pPr/>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0A8DC-08D8-1044-B71B-200337538D9C}" type="slidenum">
              <a:rPr lang="en-US" smtClean="0"/>
              <a:pPr/>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59F11C7F-6610-4F45-8C63-5F8905495BE6}" type="datetimeFigureOut">
              <a:rPr lang="en-US" smtClean="0"/>
              <a:pPr/>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0A8DC-08D8-1044-B71B-200337538D9C}" type="slidenum">
              <a:rPr lang="en-US" smtClean="0"/>
              <a:pPr/>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9F11C7F-6610-4F45-8C63-5F8905495BE6}" type="datetimeFigureOut">
              <a:rPr lang="en-US" smtClean="0"/>
              <a:pPr/>
              <a:t>10/29/14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90A8DC-08D8-1044-B71B-200337538D9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F11C7F-6610-4F45-8C63-5F8905495BE6}" type="datetimeFigureOut">
              <a:rPr lang="en-US" smtClean="0"/>
              <a:pPr/>
              <a:t>10/29/14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90A8DC-08D8-1044-B71B-200337538D9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914398" y="2866030"/>
            <a:ext cx="3563938"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F11C7F-6610-4F45-8C63-5F8905495BE6}" type="datetimeFigureOut">
              <a:rPr lang="en-US" smtClean="0"/>
              <a:pPr/>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0A8DC-08D8-1044-B71B-200337538D9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F11C7F-6610-4F45-8C63-5F8905495BE6}" type="datetimeFigureOut">
              <a:rPr lang="en-US" smtClean="0"/>
              <a:pPr/>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0A8DC-08D8-1044-B71B-200337538D9C}" type="slidenum">
              <a:rPr lang="en-US" smtClean="0"/>
              <a:pPr/>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Click icon to add picture</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F11C7F-6610-4F45-8C63-5F8905495BE6}" type="datetimeFigureOut">
              <a:rPr lang="en-US" smtClean="0"/>
              <a:pPr/>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0A8DC-08D8-1044-B71B-200337538D9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F11C7F-6610-4F45-8C63-5F8905495BE6}" type="datetimeFigureOut">
              <a:rPr lang="en-US" smtClean="0"/>
              <a:pPr/>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0A8DC-08D8-1044-B71B-200337538D9C}" type="slidenum">
              <a:rPr lang="en-US" smtClean="0"/>
              <a:pPr/>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F11C7F-6610-4F45-8C63-5F8905495BE6}" type="datetimeFigureOut">
              <a:rPr lang="en-US" smtClean="0"/>
              <a:pPr/>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0A8DC-08D8-1044-B71B-200337538D9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9F11C7F-6610-4F45-8C63-5F8905495BE6}" type="datetimeFigureOut">
              <a:rPr lang="en-US" smtClean="0"/>
              <a:pPr/>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0A8DC-08D8-1044-B71B-200337538D9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9F11C7F-6610-4F45-8C63-5F8905495BE6}" type="datetimeFigureOut">
              <a:rPr lang="en-US" smtClean="0"/>
              <a:pPr/>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0A8DC-08D8-1044-B71B-200337538D9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9F11C7F-6610-4F45-8C63-5F8905495BE6}" type="datetimeFigureOut">
              <a:rPr lang="en-US" smtClean="0"/>
              <a:pPr/>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0A8DC-08D8-1044-B71B-200337538D9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59F11C7F-6610-4F45-8C63-5F8905495BE6}" type="datetimeFigureOut">
              <a:rPr lang="en-US" smtClean="0"/>
              <a:pPr/>
              <a:t>10/29/14</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6C90A8DC-08D8-1044-B71B-200337538D9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ct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59F11C7F-6610-4F45-8C63-5F8905495BE6}" type="datetimeFigureOut">
              <a:rPr lang="en-US" smtClean="0"/>
              <a:pPr/>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0A8DC-08D8-1044-B71B-200337538D9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F11C7F-6610-4F45-8C63-5F8905495BE6}" type="datetimeFigureOut">
              <a:rPr lang="en-US" smtClean="0"/>
              <a:pPr/>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0A8DC-08D8-1044-B71B-200337538D9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F11C7F-6610-4F45-8C63-5F8905495BE6}" type="datetimeFigureOut">
              <a:rPr lang="en-US" smtClean="0"/>
              <a:pPr/>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0A8DC-08D8-1044-B71B-200337538D9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59F11C7F-6610-4F45-8C63-5F8905495BE6}" type="datetimeFigureOut">
              <a:rPr lang="en-US" smtClean="0"/>
              <a:pPr/>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0A8DC-08D8-1044-B71B-200337538D9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59F11C7F-6610-4F45-8C63-5F8905495BE6}" type="datetimeFigureOut">
              <a:rPr lang="en-US" smtClean="0"/>
              <a:pPr/>
              <a:t>10/29/14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90A8DC-08D8-1044-B71B-200337538D9C}" type="slidenum">
              <a:rPr lang="en-US" smtClean="0"/>
              <a:pPr/>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59F11C7F-6610-4F45-8C63-5F8905495BE6}" type="datetimeFigureOut">
              <a:rPr lang="en-US" smtClean="0"/>
              <a:pPr/>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0A8DC-08D8-1044-B71B-200337538D9C}" type="slidenum">
              <a:rPr lang="en-US" smtClean="0"/>
              <a:pPr/>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59F11C7F-6610-4F45-8C63-5F8905495BE6}" type="datetimeFigureOut">
              <a:rPr lang="en-US" smtClean="0"/>
              <a:pPr/>
              <a:t>10/29/14</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6C90A8DC-08D8-1044-B71B-200337538D9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28892" y="499817"/>
            <a:ext cx="4274363" cy="5707621"/>
          </a:xfrm>
          <a:prstGeom prst="rect">
            <a:avLst/>
          </a:prstGeom>
        </p:spPr>
      </p:pic>
      <p:sp>
        <p:nvSpPr>
          <p:cNvPr id="5" name="TextBox 4"/>
          <p:cNvSpPr txBox="1"/>
          <p:nvPr/>
        </p:nvSpPr>
        <p:spPr>
          <a:xfrm>
            <a:off x="1270054" y="1006820"/>
            <a:ext cx="2964557" cy="3416320"/>
          </a:xfrm>
          <a:prstGeom prst="rect">
            <a:avLst/>
          </a:prstGeom>
          <a:noFill/>
        </p:spPr>
        <p:txBody>
          <a:bodyPr wrap="square" rtlCol="0">
            <a:spAutoFit/>
          </a:bodyPr>
          <a:lstStyle/>
          <a:p>
            <a:r>
              <a:rPr lang="en-US" sz="5400" dirty="0" smtClean="0">
                <a:latin typeface="Desdemona"/>
              </a:rPr>
              <a:t>The Medium is the Message </a:t>
            </a:r>
            <a:endParaRPr lang="en-US" sz="5400" dirty="0">
              <a:latin typeface="Desdemon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36378" y="0"/>
            <a:ext cx="7465438" cy="659923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151062" cy="6507407"/>
          </a:xfrm>
          <a:prstGeom prst="rect">
            <a:avLst/>
          </a:prstGeom>
        </p:spPr>
      </p:pic>
      <p:pic>
        <p:nvPicPr>
          <p:cNvPr id="5" name="Picture 4"/>
          <p:cNvPicPr>
            <a:picLocks noChangeAspect="1"/>
          </p:cNvPicPr>
          <p:nvPr/>
        </p:nvPicPr>
        <p:blipFill>
          <a:blip r:embed="rId3"/>
          <a:stretch>
            <a:fillRect/>
          </a:stretch>
        </p:blipFill>
        <p:spPr>
          <a:xfrm>
            <a:off x="5745803" y="224993"/>
            <a:ext cx="2324100" cy="3492500"/>
          </a:xfrm>
          <a:prstGeom prst="rect">
            <a:avLst/>
          </a:prstGeom>
        </p:spPr>
      </p:pic>
      <p:pic>
        <p:nvPicPr>
          <p:cNvPr id="6" name="Picture 5"/>
          <p:cNvPicPr>
            <a:picLocks noChangeAspect="1"/>
          </p:cNvPicPr>
          <p:nvPr/>
        </p:nvPicPr>
        <p:blipFill>
          <a:blip r:embed="rId4"/>
          <a:stretch>
            <a:fillRect/>
          </a:stretch>
        </p:blipFill>
        <p:spPr>
          <a:xfrm>
            <a:off x="5407860" y="4112078"/>
            <a:ext cx="3497591" cy="196739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2142" y="625475"/>
            <a:ext cx="4536543" cy="5911025"/>
          </a:xfrm>
          <a:prstGeom prst="rect">
            <a:avLst/>
          </a:prstGeom>
        </p:spPr>
      </p:pic>
      <p:pic>
        <p:nvPicPr>
          <p:cNvPr id="6" name="Picture 5"/>
          <p:cNvPicPr>
            <a:picLocks noChangeAspect="1"/>
          </p:cNvPicPr>
          <p:nvPr/>
        </p:nvPicPr>
        <p:blipFill>
          <a:blip r:embed="rId3"/>
          <a:stretch>
            <a:fillRect/>
          </a:stretch>
        </p:blipFill>
        <p:spPr>
          <a:xfrm>
            <a:off x="4935750" y="606951"/>
            <a:ext cx="3983167" cy="265627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033751" y="294300"/>
            <a:ext cx="3976230" cy="5911025"/>
          </a:xfrm>
          <a:prstGeom prst="rect">
            <a:avLst/>
          </a:prstGeom>
        </p:spPr>
      </p:pic>
      <p:pic>
        <p:nvPicPr>
          <p:cNvPr id="8" name="Picture 7"/>
          <p:cNvPicPr>
            <a:picLocks noChangeAspect="1"/>
          </p:cNvPicPr>
          <p:nvPr/>
        </p:nvPicPr>
        <p:blipFill>
          <a:blip r:embed="rId3"/>
          <a:stretch>
            <a:fillRect/>
          </a:stretch>
        </p:blipFill>
        <p:spPr>
          <a:xfrm>
            <a:off x="820890" y="702630"/>
            <a:ext cx="3453926" cy="444823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726" y="241125"/>
            <a:ext cx="3940544" cy="6096021"/>
          </a:xfrm>
          <a:prstGeom prst="rect">
            <a:avLst/>
          </a:prstGeom>
        </p:spPr>
      </p:pic>
      <p:sp>
        <p:nvSpPr>
          <p:cNvPr id="7" name="TextBox 6"/>
          <p:cNvSpPr txBox="1"/>
          <p:nvPr/>
        </p:nvSpPr>
        <p:spPr>
          <a:xfrm>
            <a:off x="4212270" y="241125"/>
            <a:ext cx="3795931" cy="3785652"/>
          </a:xfrm>
          <a:prstGeom prst="rect">
            <a:avLst/>
          </a:prstGeom>
          <a:noFill/>
        </p:spPr>
        <p:txBody>
          <a:bodyPr wrap="none" rtlCol="0">
            <a:spAutoFit/>
          </a:bodyPr>
          <a:lstStyle/>
          <a:p>
            <a:r>
              <a:rPr lang="en-US" sz="2400" dirty="0"/>
              <a:t>“The really magical </a:t>
            </a:r>
            <a:r>
              <a:rPr lang="en-US" sz="2400" dirty="0" smtClean="0"/>
              <a:t>things</a:t>
            </a:r>
          </a:p>
          <a:p>
            <a:r>
              <a:rPr lang="en-US" sz="2400" dirty="0" smtClean="0"/>
              <a:t> </a:t>
            </a:r>
            <a:r>
              <a:rPr lang="en-US" sz="2400" dirty="0"/>
              <a:t>are the ones that</a:t>
            </a:r>
            <a:r>
              <a:rPr lang="en-US" sz="2400" dirty="0" smtClean="0"/>
              <a:t> </a:t>
            </a:r>
          </a:p>
          <a:p>
            <a:r>
              <a:rPr lang="en-US" sz="2400" dirty="0" smtClean="0"/>
              <a:t>happen </a:t>
            </a:r>
            <a:r>
              <a:rPr lang="en-US" sz="2400" dirty="0"/>
              <a:t>right in front of you,</a:t>
            </a:r>
            <a:r>
              <a:rPr lang="en-US" sz="2400" dirty="0" smtClean="0"/>
              <a:t>” </a:t>
            </a:r>
          </a:p>
          <a:p>
            <a:r>
              <a:rPr lang="en-US" sz="2400" dirty="0" smtClean="0"/>
              <a:t>he </a:t>
            </a:r>
            <a:r>
              <a:rPr lang="en-US" sz="2400" dirty="0"/>
              <a:t>said</a:t>
            </a:r>
            <a:r>
              <a:rPr lang="en-US" sz="2400" dirty="0" smtClean="0"/>
              <a:t>. </a:t>
            </a:r>
          </a:p>
          <a:p>
            <a:r>
              <a:rPr lang="en-US" sz="2400" dirty="0" smtClean="0"/>
              <a:t>“</a:t>
            </a:r>
            <a:r>
              <a:rPr lang="en-US" sz="2400" dirty="0"/>
              <a:t>A lot of the time</a:t>
            </a:r>
            <a:r>
              <a:rPr lang="en-US" sz="2400" dirty="0" smtClean="0"/>
              <a:t> </a:t>
            </a:r>
          </a:p>
          <a:p>
            <a:r>
              <a:rPr lang="en-US" sz="2400" dirty="0" smtClean="0"/>
              <a:t>you </a:t>
            </a:r>
            <a:r>
              <a:rPr lang="en-US" sz="2400" dirty="0"/>
              <a:t>keep looking for beauty,</a:t>
            </a:r>
            <a:r>
              <a:rPr lang="en-US" sz="2400" dirty="0" smtClean="0"/>
              <a:t> </a:t>
            </a:r>
          </a:p>
          <a:p>
            <a:r>
              <a:rPr lang="en-US" sz="2400" dirty="0" smtClean="0"/>
              <a:t>but </a:t>
            </a:r>
            <a:r>
              <a:rPr lang="en-US" sz="2400" dirty="0"/>
              <a:t>it is already there.</a:t>
            </a:r>
            <a:r>
              <a:rPr lang="en-US" sz="2400" dirty="0" smtClean="0"/>
              <a:t> </a:t>
            </a:r>
          </a:p>
          <a:p>
            <a:r>
              <a:rPr lang="en-US" sz="2400" dirty="0" smtClean="0"/>
              <a:t>And </a:t>
            </a:r>
            <a:r>
              <a:rPr lang="en-US" sz="2400" dirty="0"/>
              <a:t>if you </a:t>
            </a:r>
            <a:r>
              <a:rPr lang="en-US" sz="2400" dirty="0" smtClean="0"/>
              <a:t>look</a:t>
            </a:r>
          </a:p>
          <a:p>
            <a:r>
              <a:rPr lang="en-US" sz="2400" dirty="0" smtClean="0"/>
              <a:t> </a:t>
            </a:r>
            <a:r>
              <a:rPr lang="en-US" sz="2400" dirty="0"/>
              <a:t>with a bit more intention</a:t>
            </a:r>
            <a:r>
              <a:rPr lang="en-US" sz="2400" dirty="0" smtClean="0"/>
              <a:t>,</a:t>
            </a:r>
          </a:p>
          <a:p>
            <a:r>
              <a:rPr lang="en-US" sz="2400" dirty="0" smtClean="0"/>
              <a:t> </a:t>
            </a:r>
            <a:r>
              <a:rPr lang="en-US" sz="2400" dirty="0"/>
              <a:t>you see it.</a:t>
            </a:r>
            <a:r>
              <a:rPr lang="en-US" sz="2400" dirty="0" smtClean="0"/>
              <a:t>” - Muniz</a:t>
            </a:r>
            <a:endParaRPr lang="en-US" sz="2400" dirty="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Medium is the Message Project! </a:t>
            </a:r>
            <a:endParaRPr lang="en-US" dirty="0"/>
          </a:p>
        </p:txBody>
      </p:sp>
      <p:sp>
        <p:nvSpPr>
          <p:cNvPr id="3" name="Content Placeholder 2"/>
          <p:cNvSpPr>
            <a:spLocks noGrp="1"/>
          </p:cNvSpPr>
          <p:nvPr>
            <p:ph idx="1"/>
          </p:nvPr>
        </p:nvSpPr>
        <p:spPr/>
        <p:txBody>
          <a:bodyPr/>
          <a:lstStyle/>
          <a:p>
            <a:r>
              <a:rPr lang="en-US" dirty="0" smtClean="0"/>
              <a:t>What do you want to say through art?</a:t>
            </a:r>
          </a:p>
          <a:p>
            <a:r>
              <a:rPr lang="en-US" dirty="0" smtClean="0"/>
              <a:t>You will make a self portrait and define it through a medium of your choice. (recyclables, collage, buttons, bottle caps, something meaningful to you!)</a:t>
            </a:r>
          </a:p>
          <a:p>
            <a:r>
              <a:rPr lang="en-US" dirty="0" smtClean="0"/>
              <a:t>You will take a picture of yourself on </a:t>
            </a:r>
            <a:r>
              <a:rPr lang="en-US" dirty="0" err="1" smtClean="0"/>
              <a:t>photobooth</a:t>
            </a:r>
            <a:r>
              <a:rPr lang="en-US" dirty="0" smtClean="0"/>
              <a:t> using the thermal setting, glow setting or comic book setting! </a:t>
            </a:r>
          </a:p>
          <a:p>
            <a:r>
              <a:rPr lang="en-US" dirty="0" smtClean="0"/>
              <a:t>You will make a grid of your face and translate it on a wooden panel. </a:t>
            </a:r>
          </a:p>
          <a:p>
            <a:endParaRPr lang="en-US" dirty="0" smtClean="0"/>
          </a:p>
          <a:p>
            <a:pPr lvl="1">
              <a:buNone/>
            </a:pPr>
            <a:endParaRPr lang="en-US" dirty="0" smtClean="0"/>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937419"/>
            <a:ext cx="9144000" cy="868362"/>
          </a:xfrm>
        </p:spPr>
        <p:txBody>
          <a:bodyPr/>
          <a:lstStyle/>
          <a:p>
            <a:r>
              <a:rPr lang="en-US" dirty="0" smtClean="0"/>
              <a:t/>
            </a:r>
            <a:br>
              <a:rPr lang="en-US" dirty="0" smtClean="0"/>
            </a:br>
            <a:r>
              <a:rPr lang="en-US" dirty="0" smtClean="0"/>
              <a:t/>
            </a:r>
            <a:br>
              <a:rPr lang="en-US" dirty="0" smtClean="0"/>
            </a:br>
            <a:r>
              <a:rPr lang="en-US" dirty="0" smtClean="0"/>
              <a:t>What is your message?</a:t>
            </a:r>
            <a:br>
              <a:rPr lang="en-US" dirty="0" smtClean="0"/>
            </a:br>
            <a:r>
              <a:rPr lang="en-US" dirty="0" smtClean="0"/>
              <a:t/>
            </a:r>
            <a:br>
              <a:rPr lang="en-US" dirty="0" smtClean="0"/>
            </a:br>
            <a:r>
              <a:rPr lang="en-US" dirty="0" smtClean="0"/>
              <a:t>How will the medium show it?</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Ideas &amp; Requirements</a:t>
            </a:r>
            <a:endParaRPr lang="en-US" dirty="0"/>
          </a:p>
        </p:txBody>
      </p:sp>
      <p:sp>
        <p:nvSpPr>
          <p:cNvPr id="3" name="Content Placeholder 2"/>
          <p:cNvSpPr>
            <a:spLocks noGrp="1"/>
          </p:cNvSpPr>
          <p:nvPr>
            <p:ph idx="1"/>
          </p:nvPr>
        </p:nvSpPr>
        <p:spPr>
          <a:xfrm>
            <a:off x="914400" y="1735138"/>
            <a:ext cx="7313613" cy="5122862"/>
          </a:xfrm>
        </p:spPr>
        <p:txBody>
          <a:bodyPr>
            <a:normAutofit/>
          </a:bodyPr>
          <a:lstStyle/>
          <a:p>
            <a:r>
              <a:rPr lang="en-US" dirty="0" smtClean="0"/>
              <a:t>You must create some form of relief </a:t>
            </a:r>
          </a:p>
          <a:p>
            <a:r>
              <a:rPr lang="en-US" dirty="0" smtClean="0"/>
              <a:t>You must fill entire the wooden panel </a:t>
            </a:r>
          </a:p>
          <a:p>
            <a:r>
              <a:rPr lang="en-US" dirty="0" smtClean="0"/>
              <a:t>You must define your face in some way</a:t>
            </a:r>
          </a:p>
          <a:p>
            <a:r>
              <a:rPr lang="en-US" dirty="0" smtClean="0"/>
              <a:t>You must communicate an idea through your work of art. How does the medium define the meaning?</a:t>
            </a:r>
          </a:p>
          <a:p>
            <a:r>
              <a:rPr lang="en-US" dirty="0" smtClean="0"/>
              <a:t>IDEAS! You can use, paint, newspaper, magazines, 3D objects, trash, fabric, yarn, natural materials, hot glue, pipe cleaners, buttons, bottle caps, beads, objects from your childhood, broken glass, wood….and basically anything you can think of! </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3073" y="455651"/>
            <a:ext cx="7945419" cy="4572000"/>
          </a:xfrm>
          <a:prstGeom prst="rect">
            <a:avLst/>
          </a:prstGeom>
        </p:spPr>
      </p:pic>
      <p:sp>
        <p:nvSpPr>
          <p:cNvPr id="5" name="TextBox 4"/>
          <p:cNvSpPr txBox="1"/>
          <p:nvPr/>
        </p:nvSpPr>
        <p:spPr>
          <a:xfrm>
            <a:off x="1805279" y="5377897"/>
            <a:ext cx="5924819" cy="923330"/>
          </a:xfrm>
          <a:prstGeom prst="rect">
            <a:avLst/>
          </a:prstGeom>
          <a:noFill/>
        </p:spPr>
        <p:txBody>
          <a:bodyPr wrap="none" rtlCol="0">
            <a:spAutoFit/>
          </a:bodyPr>
          <a:lstStyle/>
          <a:p>
            <a:r>
              <a:rPr lang="en-US" sz="5400" dirty="0" smtClean="0">
                <a:latin typeface="Desdemona"/>
              </a:rPr>
              <a:t>Inspired by </a:t>
            </a:r>
            <a:r>
              <a:rPr lang="en-US" sz="5400" dirty="0" err="1" smtClean="0">
                <a:latin typeface="Desdemona"/>
              </a:rPr>
              <a:t>Vik</a:t>
            </a:r>
            <a:r>
              <a:rPr lang="en-US" sz="5400" dirty="0" smtClean="0">
                <a:latin typeface="Desdemona"/>
              </a:rPr>
              <a:t> </a:t>
            </a:r>
            <a:r>
              <a:rPr lang="en-US" sz="5400" dirty="0" err="1" smtClean="0">
                <a:latin typeface="Desdemona"/>
              </a:rPr>
              <a:t>Muiz</a:t>
            </a:r>
            <a:endParaRPr lang="en-US" sz="5400" dirty="0">
              <a:latin typeface="Desdemon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1530" y="267646"/>
            <a:ext cx="5210231" cy="6431034"/>
          </a:xfrm>
          <a:prstGeom prst="rect">
            <a:avLst/>
          </a:prstGeom>
        </p:spPr>
      </p:pic>
      <p:sp>
        <p:nvSpPr>
          <p:cNvPr id="5" name="TextBox 4"/>
          <p:cNvSpPr txBox="1"/>
          <p:nvPr/>
        </p:nvSpPr>
        <p:spPr>
          <a:xfrm>
            <a:off x="7500943" y="6006182"/>
            <a:ext cx="1224401" cy="646331"/>
          </a:xfrm>
          <a:prstGeom prst="rect">
            <a:avLst/>
          </a:prstGeom>
          <a:noFill/>
        </p:spPr>
        <p:txBody>
          <a:bodyPr wrap="none" rtlCol="0">
            <a:spAutoFit/>
          </a:bodyPr>
          <a:lstStyle/>
          <a:p>
            <a:r>
              <a:rPr lang="en-US" dirty="0" err="1"/>
              <a:t>Vik</a:t>
            </a:r>
            <a:r>
              <a:rPr lang="en-US" dirty="0"/>
              <a:t> Muniz,</a:t>
            </a:r>
            <a:r>
              <a:rPr lang="en-US" dirty="0" smtClean="0"/>
              <a:t> </a:t>
            </a:r>
          </a:p>
          <a:p>
            <a:r>
              <a:rPr lang="en-US" i="1" dirty="0" smtClean="0"/>
              <a:t>Self </a:t>
            </a:r>
            <a:r>
              <a:rPr lang="en-US" i="1" dirty="0"/>
              <a:t>Portrait</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27076" y="1099679"/>
            <a:ext cx="4267200" cy="40894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Medium is the Message”</a:t>
            </a:r>
            <a:endParaRPr lang="en-US" dirty="0"/>
          </a:p>
        </p:txBody>
      </p:sp>
      <p:sp>
        <p:nvSpPr>
          <p:cNvPr id="3" name="Content Placeholder 2"/>
          <p:cNvSpPr>
            <a:spLocks noGrp="1"/>
          </p:cNvSpPr>
          <p:nvPr>
            <p:ph idx="1"/>
          </p:nvPr>
        </p:nvSpPr>
        <p:spPr/>
        <p:txBody>
          <a:bodyPr>
            <a:normAutofit/>
          </a:bodyPr>
          <a:lstStyle/>
          <a:p>
            <a:r>
              <a:rPr lang="en-US" dirty="0" smtClean="0"/>
              <a:t>The specific medium an artist uses influences the message found in the artist’s creation. </a:t>
            </a:r>
          </a:p>
          <a:p>
            <a:endParaRPr lang="en-US" dirty="0" smtClean="0"/>
          </a:p>
          <a:p>
            <a:pPr>
              <a:buNone/>
            </a:pPr>
            <a:endParaRPr lang="en-US" dirty="0" smtClean="0"/>
          </a:p>
          <a:p>
            <a:r>
              <a:rPr lang="en-US" dirty="0" smtClean="0"/>
              <a:t>Any medium the artist intentionally chooses to use is an additional form of communication.</a:t>
            </a:r>
          </a:p>
          <a:p>
            <a:pPr>
              <a:buNone/>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5712" y="471618"/>
            <a:ext cx="3810000" cy="4787900"/>
          </a:xfrm>
          <a:prstGeom prst="rect">
            <a:avLst/>
          </a:prstGeom>
        </p:spPr>
      </p:pic>
      <p:sp>
        <p:nvSpPr>
          <p:cNvPr id="5" name="TextBox 4"/>
          <p:cNvSpPr txBox="1"/>
          <p:nvPr/>
        </p:nvSpPr>
        <p:spPr>
          <a:xfrm>
            <a:off x="495712" y="5500000"/>
            <a:ext cx="3653777" cy="369332"/>
          </a:xfrm>
          <a:prstGeom prst="rect">
            <a:avLst/>
          </a:prstGeom>
          <a:noFill/>
        </p:spPr>
        <p:txBody>
          <a:bodyPr wrap="none" rtlCol="0">
            <a:spAutoFit/>
          </a:bodyPr>
          <a:lstStyle/>
          <a:p>
            <a:r>
              <a:rPr lang="en-US" dirty="0" err="1"/>
              <a:t>Vik</a:t>
            </a:r>
            <a:r>
              <a:rPr lang="en-US" dirty="0"/>
              <a:t> Muniz, </a:t>
            </a:r>
            <a:r>
              <a:rPr lang="en-US" i="1" dirty="0"/>
              <a:t>Toy Soldier (Monads), 2003.</a:t>
            </a:r>
            <a:endParaRPr lang="en-US" dirty="0"/>
          </a:p>
        </p:txBody>
      </p:sp>
      <p:pic>
        <p:nvPicPr>
          <p:cNvPr id="6" name="Picture 5"/>
          <p:cNvPicPr>
            <a:picLocks noChangeAspect="1"/>
          </p:cNvPicPr>
          <p:nvPr/>
        </p:nvPicPr>
        <p:blipFill>
          <a:blip r:embed="rId3"/>
          <a:stretch>
            <a:fillRect/>
          </a:stretch>
        </p:blipFill>
        <p:spPr>
          <a:xfrm>
            <a:off x="4909841" y="408118"/>
            <a:ext cx="3810000" cy="4851400"/>
          </a:xfrm>
          <a:prstGeom prst="rect">
            <a:avLst/>
          </a:prstGeom>
        </p:spPr>
      </p:pic>
      <p:sp>
        <p:nvSpPr>
          <p:cNvPr id="7" name="TextBox 6"/>
          <p:cNvSpPr txBox="1"/>
          <p:nvPr/>
        </p:nvSpPr>
        <p:spPr>
          <a:xfrm>
            <a:off x="4909841" y="5500000"/>
            <a:ext cx="3444648" cy="646331"/>
          </a:xfrm>
          <a:prstGeom prst="rect">
            <a:avLst/>
          </a:prstGeom>
          <a:noFill/>
        </p:spPr>
        <p:txBody>
          <a:bodyPr wrap="none" rtlCol="0">
            <a:spAutoFit/>
          </a:bodyPr>
          <a:lstStyle/>
          <a:p>
            <a:r>
              <a:rPr lang="en-US" dirty="0" err="1"/>
              <a:t>Vik</a:t>
            </a:r>
            <a:r>
              <a:rPr lang="en-US" dirty="0"/>
              <a:t> Muniz, </a:t>
            </a:r>
            <a:r>
              <a:rPr lang="en-US" i="1" dirty="0"/>
              <a:t>Cloud Cloud, Manhattan</a:t>
            </a:r>
            <a:r>
              <a:rPr lang="en-US" i="1" dirty="0" smtClean="0"/>
              <a:t> </a:t>
            </a:r>
          </a:p>
          <a:p>
            <a:r>
              <a:rPr lang="en-US" i="1" dirty="0" smtClean="0"/>
              <a:t>(</a:t>
            </a:r>
            <a:r>
              <a:rPr lang="en-US" i="1" dirty="0"/>
              <a:t>Pictures of Clouds) (detail), 2001</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11511" y="1247303"/>
            <a:ext cx="4946627" cy="3895347"/>
          </a:xfrm>
          <a:prstGeom prst="rect">
            <a:avLst/>
          </a:prstGeom>
        </p:spPr>
      </p:pic>
      <p:pic>
        <p:nvPicPr>
          <p:cNvPr id="5" name="Picture 4"/>
          <p:cNvPicPr>
            <a:picLocks noChangeAspect="1"/>
          </p:cNvPicPr>
          <p:nvPr/>
        </p:nvPicPr>
        <p:blipFill>
          <a:blip r:embed="rId3"/>
          <a:stretch>
            <a:fillRect/>
          </a:stretch>
        </p:blipFill>
        <p:spPr>
          <a:xfrm>
            <a:off x="387211" y="1247303"/>
            <a:ext cx="3237088" cy="403992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09940" y="1350301"/>
            <a:ext cx="4344667" cy="4961598"/>
          </a:xfrm>
          <a:prstGeom prst="rect">
            <a:avLst/>
          </a:prstGeom>
        </p:spPr>
      </p:pic>
      <p:pic>
        <p:nvPicPr>
          <p:cNvPr id="6" name="Picture 5"/>
          <p:cNvPicPr>
            <a:picLocks noChangeAspect="1"/>
          </p:cNvPicPr>
          <p:nvPr/>
        </p:nvPicPr>
        <p:blipFill>
          <a:blip r:embed="rId3"/>
          <a:stretch>
            <a:fillRect/>
          </a:stretch>
        </p:blipFill>
        <p:spPr>
          <a:xfrm>
            <a:off x="337625" y="517106"/>
            <a:ext cx="3888119" cy="5794793"/>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1119" y="697030"/>
            <a:ext cx="3378200" cy="3810000"/>
          </a:xfrm>
          <a:prstGeom prst="rect">
            <a:avLst/>
          </a:prstGeom>
        </p:spPr>
      </p:pic>
      <p:pic>
        <p:nvPicPr>
          <p:cNvPr id="5" name="Picture 4"/>
          <p:cNvPicPr>
            <a:picLocks noChangeAspect="1"/>
          </p:cNvPicPr>
          <p:nvPr/>
        </p:nvPicPr>
        <p:blipFill>
          <a:blip r:embed="rId3"/>
          <a:stretch>
            <a:fillRect/>
          </a:stretch>
        </p:blipFill>
        <p:spPr>
          <a:xfrm>
            <a:off x="4307169" y="278810"/>
            <a:ext cx="4058952" cy="5137111"/>
          </a:xfrm>
          <a:prstGeom prst="rect">
            <a:avLst/>
          </a:prstGeom>
        </p:spPr>
      </p:pic>
      <p:sp>
        <p:nvSpPr>
          <p:cNvPr id="6" name="TextBox 5"/>
          <p:cNvSpPr txBox="1"/>
          <p:nvPr/>
        </p:nvSpPr>
        <p:spPr>
          <a:xfrm>
            <a:off x="1637676" y="4833949"/>
            <a:ext cx="692880" cy="369332"/>
          </a:xfrm>
          <a:prstGeom prst="rect">
            <a:avLst/>
          </a:prstGeom>
          <a:noFill/>
        </p:spPr>
        <p:txBody>
          <a:bodyPr wrap="none" rtlCol="0">
            <a:spAutoFit/>
          </a:bodyPr>
          <a:lstStyle/>
          <a:p>
            <a:r>
              <a:rPr lang="en-US" dirty="0" smtClean="0"/>
              <a:t>Grass </a:t>
            </a:r>
            <a:endParaRPr lang="en-US" dirty="0"/>
          </a:p>
        </p:txBody>
      </p:sp>
      <p:sp>
        <p:nvSpPr>
          <p:cNvPr id="7" name="TextBox 6"/>
          <p:cNvSpPr txBox="1"/>
          <p:nvPr/>
        </p:nvSpPr>
        <p:spPr>
          <a:xfrm>
            <a:off x="5650789" y="5747833"/>
            <a:ext cx="1120168" cy="369332"/>
          </a:xfrm>
          <a:prstGeom prst="rect">
            <a:avLst/>
          </a:prstGeom>
          <a:noFill/>
        </p:spPr>
        <p:txBody>
          <a:bodyPr wrap="none" rtlCol="0">
            <a:spAutoFit/>
          </a:bodyPr>
          <a:lstStyle/>
          <a:p>
            <a:r>
              <a:rPr lang="en-US" dirty="0" smtClean="0"/>
              <a:t>Chocolat</a:t>
            </a:r>
            <a:r>
              <a:rPr lang="en-US" dirty="0"/>
              <a:t>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2096" y="808254"/>
            <a:ext cx="8134373" cy="5457902"/>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Ｐ明朝"/>
      </a:majorFont>
      <a:minorFont>
        <a:latin typeface="Goudy Old Style"/>
        <a:ea typeface=""/>
        <a:cs typeface=""/>
        <a:font script="Jpan" typeface="ＭＳ Ｐ明朝"/>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635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6008</TotalTime>
  <Words>341</Words>
  <Application>Microsoft Macintosh PowerPoint</Application>
  <PresentationFormat>On-screen Show (4:3)</PresentationFormat>
  <Paragraphs>38</Paragraphs>
  <Slides>18</Slides>
  <Notes>1</Notes>
  <HiddenSlides>0</HiddenSlides>
  <MMClips>0</MMClips>
  <ScaleCrop>false</ScaleCrop>
  <HeadingPairs>
    <vt:vector size="4" baseType="variant">
      <vt:variant>
        <vt:lpstr>Design Template</vt:lpstr>
      </vt:variant>
      <vt:variant>
        <vt:i4>1</vt:i4>
      </vt:variant>
      <vt:variant>
        <vt:lpstr>Slide Titles</vt:lpstr>
      </vt:variant>
      <vt:variant>
        <vt:i4>18</vt:i4>
      </vt:variant>
    </vt:vector>
  </HeadingPairs>
  <TitlesOfParts>
    <vt:vector size="19" baseType="lpstr">
      <vt:lpstr>Inkwell</vt:lpstr>
      <vt:lpstr>Slide 1</vt:lpstr>
      <vt:lpstr>Slide 2</vt:lpstr>
      <vt:lpstr>Slide 3</vt:lpstr>
      <vt:lpstr>“The Medium is the Message”</vt:lpstr>
      <vt:lpstr>Slide 5</vt:lpstr>
      <vt:lpstr>Slide 6</vt:lpstr>
      <vt:lpstr>Slide 7</vt:lpstr>
      <vt:lpstr>Slide 8</vt:lpstr>
      <vt:lpstr>Slide 9</vt:lpstr>
      <vt:lpstr>Slide 10</vt:lpstr>
      <vt:lpstr>Slide 11</vt:lpstr>
      <vt:lpstr>Slide 12</vt:lpstr>
      <vt:lpstr>Slide 13</vt:lpstr>
      <vt:lpstr>Slide 14</vt:lpstr>
      <vt:lpstr> Medium is the Message Project! </vt:lpstr>
      <vt:lpstr>  What is your message?  How will the medium show it?</vt:lpstr>
      <vt:lpstr>Ideas &amp; Requirements</vt:lpstr>
      <vt:lpstr>Slide 18</vt:lpstr>
    </vt:vector>
  </TitlesOfParts>
  <Company>James Madison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Alika Middleton</dc:creator>
  <cp:lastModifiedBy>Alika Middleton</cp:lastModifiedBy>
  <cp:revision>3</cp:revision>
  <dcterms:created xsi:type="dcterms:W3CDTF">2014-10-29T17:49:52Z</dcterms:created>
  <dcterms:modified xsi:type="dcterms:W3CDTF">2014-10-29T17:50:13Z</dcterms:modified>
</cp:coreProperties>
</file>