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Default Extension="jpeg" ContentType="image/jpeg"/>
  <Default Extension="xml" ContentType="application/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60" r:id="rId1"/>
  </p:sldMasterIdLst>
  <p:sldIdLst>
    <p:sldId id="256" r:id="rId2"/>
    <p:sldId id="258" r:id="rId3"/>
    <p:sldId id="259" r:id="rId4"/>
    <p:sldId id="260" r:id="rId5"/>
    <p:sldId id="262" r:id="rId6"/>
    <p:sldId id="263" r:id="rId7"/>
    <p:sldId id="264" r:id="rId8"/>
    <p:sldId id="265" r:id="rId9"/>
    <p:sldId id="267" r:id="rId10"/>
    <p:sldId id="266" r:id="rId11"/>
    <p:sldId id="261" r:id="rId12"/>
    <p:sldId id="257" r:id="rId13"/>
    <p:sldId id="268" r:id="rId14"/>
    <p:sldId id="272" r:id="rId15"/>
    <p:sldId id="273" r:id="rId16"/>
    <p:sldId id="274" r:id="rId17"/>
    <p:sldId id="275" r:id="rId18"/>
    <p:sldId id="276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Comments="0">
  <p:normalViewPr>
    <p:restoredLeft sz="34545" autoAdjust="0"/>
    <p:restoredTop sz="86422" autoAdjust="0"/>
  </p:normalViewPr>
  <p:slideViewPr>
    <p:cSldViewPr snapToGrid="0" snapToObjects="1">
      <p:cViewPr varScale="1">
        <p:scale>
          <a:sx n="80" d="100"/>
          <a:sy n="80" d="100"/>
        </p:scale>
        <p:origin x="-448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3776" y="3776472"/>
            <a:ext cx="7196328" cy="147002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776" y="5257800"/>
            <a:ext cx="7196328" cy="98755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Font typeface="Wingdings 2" pitchFamily="18" charset="2"/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D08B1-F745-5F48-8973-D57206D3F1EE}" type="datetimeFigureOut">
              <a:rPr lang="en-US" smtClean="0"/>
              <a:pPr/>
              <a:t>8/27/12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4267200"/>
            <a:ext cx="7612063" cy="1100138"/>
          </a:xfrm>
        </p:spPr>
        <p:txBody>
          <a:bodyPr anchor="b"/>
          <a:lstStyle>
            <a:lvl1pPr algn="ctr">
              <a:defRPr sz="4400" b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414040">
            <a:off x="1779080" y="450465"/>
            <a:ext cx="5486400" cy="3626214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Wingdings 2" pitchFamily="18" charset="2"/>
              <a:buNone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5175" y="5443538"/>
            <a:ext cx="7612063" cy="804862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D08B1-F745-5F48-8973-D57206D3F1EE}" type="datetimeFigureOut">
              <a:rPr lang="en-US" smtClean="0"/>
              <a:pPr/>
              <a:t>8/27/12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FF274-8C53-C949-8B1F-9B0A10BD7E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2 Pictures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381000"/>
            <a:ext cx="3250360" cy="16319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46" y="2084389"/>
            <a:ext cx="3250360" cy="393541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None/>
              <a:defRPr sz="1800" b="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95800" y="6356350"/>
            <a:ext cx="1143000" cy="365125"/>
          </a:xfrm>
        </p:spPr>
        <p:txBody>
          <a:bodyPr/>
          <a:lstStyle>
            <a:lvl1pPr algn="l">
              <a:defRPr/>
            </a:lvl1pPr>
          </a:lstStyle>
          <a:p>
            <a:fld id="{812D08B1-F745-5F48-8973-D57206D3F1EE}" type="datetimeFigureOut">
              <a:rPr lang="en-US" smtClean="0"/>
              <a:pPr/>
              <a:t>8/27/12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67426" y="6356350"/>
            <a:ext cx="5334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20FF274-8C53-C949-8B1F-9B0A10BD7E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 rot="307655">
            <a:off x="4082874" y="3187732"/>
            <a:ext cx="4141140" cy="288137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72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414752">
            <a:off x="4623469" y="338031"/>
            <a:ext cx="4141140" cy="288137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D08B1-F745-5F48-8973-D57206D3F1EE}" type="datetimeFigureOut">
              <a:rPr lang="en-US" smtClean="0"/>
              <a:pPr/>
              <a:t>8/27/12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FF274-8C53-C949-8B1F-9B0A10BD7E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0" y="457200"/>
            <a:ext cx="1497106" cy="5810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6888" y="457200"/>
            <a:ext cx="6513511" cy="5810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D08B1-F745-5F48-8973-D57206D3F1EE}" type="datetimeFigureOut">
              <a:rPr lang="en-US" smtClean="0"/>
              <a:pPr/>
              <a:t>8/27/12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FF274-8C53-C949-8B1F-9B0A10BD7E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D08B1-F745-5F48-8973-D57206D3F1EE}" type="datetimeFigureOut">
              <a:rPr lang="en-US" smtClean="0"/>
              <a:pPr/>
              <a:t>8/27/12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FF274-8C53-C949-8B1F-9B0A10BD7E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Title Slide with Pictur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6889" y="3774328"/>
            <a:ext cx="7199311" cy="1470025"/>
          </a:xfrm>
        </p:spPr>
        <p:txBody>
          <a:bodyPr anchor="b" anchorCtr="0"/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6888" y="5257800"/>
            <a:ext cx="7199312" cy="9906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D08B1-F745-5F48-8973-D57206D3F1EE}" type="datetimeFigureOut">
              <a:rPr lang="en-US" smtClean="0"/>
              <a:pPr/>
              <a:t>8/27/12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 rot="504148">
            <a:off x="4493544" y="555043"/>
            <a:ext cx="4142460" cy="308539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2236694"/>
            <a:ext cx="7612063" cy="1362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5" y="3617259"/>
            <a:ext cx="7612063" cy="1500187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D08B1-F745-5F48-8973-D57206D3F1EE}" type="datetimeFigureOut">
              <a:rPr lang="en-US" smtClean="0"/>
              <a:pPr/>
              <a:t>8/27/12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FF274-8C53-C949-8B1F-9B0A10BD7E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5175" y="2084388"/>
            <a:ext cx="3657600" cy="41830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9637" y="2084388"/>
            <a:ext cx="3657600" cy="41830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D08B1-F745-5F48-8973-D57206D3F1EE}" type="datetimeFigureOut">
              <a:rPr lang="en-US" smtClean="0"/>
              <a:pPr/>
              <a:t>8/27/12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FF274-8C53-C949-8B1F-9B0A10BD7E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4" y="1687512"/>
            <a:ext cx="3657600" cy="9032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174" y="2649071"/>
            <a:ext cx="3657600" cy="360829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9637" y="1687512"/>
            <a:ext cx="3657600" cy="9032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9637" y="2649071"/>
            <a:ext cx="3657600" cy="360829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D08B1-F745-5F48-8973-D57206D3F1EE}" type="datetimeFigureOut">
              <a:rPr lang="en-US" smtClean="0"/>
              <a:pPr/>
              <a:t>8/27/12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FF274-8C53-C949-8B1F-9B0A10BD7E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D08B1-F745-5F48-8973-D57206D3F1EE}" type="datetimeFigureOut">
              <a:rPr lang="en-US" smtClean="0"/>
              <a:pPr/>
              <a:t>8/27/12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FF274-8C53-C949-8B1F-9B0A10BD7E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D08B1-F745-5F48-8973-D57206D3F1EE}" type="datetimeFigureOut">
              <a:rPr lang="en-US" smtClean="0"/>
              <a:pPr/>
              <a:t>8/27/12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FF274-8C53-C949-8B1F-9B0A10BD7E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381000"/>
            <a:ext cx="3250360" cy="16319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381000"/>
            <a:ext cx="4149725" cy="588645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46" y="2084389"/>
            <a:ext cx="3250360" cy="393541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None/>
              <a:defRPr sz="1800" b="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95800" y="6356350"/>
            <a:ext cx="1143000" cy="365125"/>
          </a:xfrm>
        </p:spPr>
        <p:txBody>
          <a:bodyPr/>
          <a:lstStyle>
            <a:lvl1pPr algn="l">
              <a:defRPr/>
            </a:lvl1pPr>
          </a:lstStyle>
          <a:p>
            <a:fld id="{812D08B1-F745-5F48-8973-D57206D3F1EE}" type="datetimeFigureOut">
              <a:rPr lang="en-US" smtClean="0"/>
              <a:pPr/>
              <a:t>8/27/12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67426" y="6356350"/>
            <a:ext cx="5334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20FF274-8C53-C949-8B1F-9B0A10BD7E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5" y="2070846"/>
            <a:ext cx="7612064" cy="4182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12D08B1-F745-5F48-8973-D57206D3F1EE}" type="datetimeFigureOut">
              <a:rPr lang="en-US" smtClean="0"/>
              <a:pPr/>
              <a:t>8/27/12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3753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35635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620FF274-8C53-C949-8B1F-9B0A10BD7EB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2"/>
          </a:solidFill>
          <a:effectLst>
            <a:outerShdw blurRad="50800" dist="25400" dir="2700000" algn="tl" rotWithShape="0">
              <a:schemeClr val="bg1">
                <a:alpha val="4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Font typeface="Wingdings 2" pitchFamily="18" charset="2"/>
        <a:buChar char=""/>
        <a:defRPr sz="24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Font typeface="Wingdings 2" pitchFamily="18" charset="2"/>
        <a:buChar char=""/>
        <a:defRPr sz="22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Elements of Art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65175" y="2084388"/>
            <a:ext cx="3657600" cy="41830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719638" y="2084388"/>
            <a:ext cx="3657600" cy="41830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3558" y="188047"/>
            <a:ext cx="9612665" cy="66699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Outlines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28714" y="7374600"/>
            <a:ext cx="22860000" cy="150790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1716" y="492904"/>
            <a:ext cx="6103898" cy="57599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Implied Lines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800" smtClean="0"/>
              <a:t>Suggested by the direction in which figures in a picture are looking, or from the observer’s eye to the object being looked at</a:t>
            </a:r>
            <a:endParaRPr lang="en-US" sz="28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9637" y="2406671"/>
            <a:ext cx="3492500" cy="32238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Expressive Lines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Lines that are produced to express an idea, mood or quality (e.g. mean, happy, delicate)</a:t>
            </a:r>
            <a:endParaRPr lang="en-US" sz="28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9637" y="1187450"/>
            <a:ext cx="4267200" cy="50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1524000"/>
            <a:ext cx="50800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0800" y="304800"/>
            <a:ext cx="4445000" cy="62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1676400"/>
            <a:ext cx="4826000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2400"/>
            <a:ext cx="3429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7600" y="1600200"/>
            <a:ext cx="5105400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4343400" y="457200"/>
            <a:ext cx="4246563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Does the line give the two drawings of dancing a different feeling?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4343400" cy="431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352800"/>
            <a:ext cx="4368800" cy="330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4800600" y="838200"/>
            <a:ext cx="3673475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What about the lines give these drawings have a different tone to them even though they have the same subject?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Elements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The elements (line, shape, form, value and color) are the building blocks of art.  All elements are present in some degree in all works of art.</a:t>
            </a:r>
          </a:p>
          <a:p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Element of Line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8990" r="-8990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2122715" y="3356429"/>
            <a:ext cx="52322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Used to define space. Uses contours </a:t>
            </a:r>
            <a:r>
              <a:rPr lang="en-US" sz="3600" smtClean="0">
                <a:solidFill>
                  <a:schemeClr val="bg1"/>
                </a:solidFill>
              </a:rPr>
              <a:t>and outlines </a:t>
            </a:r>
            <a:r>
              <a:rPr lang="en-US" sz="3600" dirty="0" smtClean="0">
                <a:solidFill>
                  <a:schemeClr val="bg1"/>
                </a:solidFill>
              </a:rPr>
              <a:t>to suggest mass or volume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Descriptive Line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chemeClr val="tx1"/>
                </a:solidFill>
              </a:rPr>
              <a:t>Lines that help us understand what we are seeing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You have been making these lines since you picked up a pencil 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9307" y="1134022"/>
            <a:ext cx="5709863" cy="51334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Descriptive Lines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Outlines</a:t>
            </a:r>
          </a:p>
          <a:p>
            <a:r>
              <a:rPr lang="en-US" sz="3200" dirty="0" smtClean="0"/>
              <a:t>Contour Lines</a:t>
            </a:r>
          </a:p>
          <a:p>
            <a:r>
              <a:rPr lang="en-US" sz="3200" dirty="0" smtClean="0"/>
              <a:t>Hatching	</a:t>
            </a:r>
          </a:p>
          <a:p>
            <a:r>
              <a:rPr lang="en-US" sz="3200" dirty="0" smtClean="0"/>
              <a:t>Crosshatching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Outlines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idx="1"/>
          </p:nvPr>
        </p:nvSpPr>
        <p:spPr/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Describe the outer edges of shapes which appear flat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3998" y="304799"/>
            <a:ext cx="5905500" cy="431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6769" y="304799"/>
            <a:ext cx="6072729" cy="431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Contour Lines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Define outer edges: vary in thickness : give depth to an object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4763" y="304799"/>
            <a:ext cx="5486400" cy="360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Hatching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Shading using closely spaced, parallel lines used to suggest light and shadow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175" y="626990"/>
            <a:ext cx="6983135" cy="30553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Crosshatching-</a:t>
            </a:r>
            <a:br>
              <a:rPr lang="en-US" sz="3200" dirty="0" smtClean="0"/>
            </a:br>
            <a:r>
              <a:rPr lang="en-US" sz="3200" dirty="0" smtClean="0"/>
              <a:t>Shading created by crossed parallel lines</a:t>
            </a:r>
            <a:endParaRPr lang="en-US" sz="32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759" y="2089804"/>
            <a:ext cx="7757478" cy="42655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Habitat">
  <a:themeElements>
    <a:clrScheme name="Habitat">
      <a:dk1>
        <a:sysClr val="windowText" lastClr="000000"/>
      </a:dk1>
      <a:lt1>
        <a:sysClr val="window" lastClr="FFFFFF"/>
      </a:lt1>
      <a:dk2>
        <a:srgbClr val="194431"/>
      </a:dk2>
      <a:lt2>
        <a:srgbClr val="F0E6C3"/>
      </a:lt2>
      <a:accent1>
        <a:srgbClr val="F8C000"/>
      </a:accent1>
      <a:accent2>
        <a:srgbClr val="F88600"/>
      </a:accent2>
      <a:accent3>
        <a:srgbClr val="F83500"/>
      </a:accent3>
      <a:accent4>
        <a:srgbClr val="8B723D"/>
      </a:accent4>
      <a:accent5>
        <a:srgbClr val="818B3D"/>
      </a:accent5>
      <a:accent6>
        <a:srgbClr val="586215"/>
      </a:accent6>
      <a:hlink>
        <a:srgbClr val="FF621D"/>
      </a:hlink>
      <a:folHlink>
        <a:srgbClr val="F3D260"/>
      </a:folHlink>
    </a:clrScheme>
    <a:fontScheme name="Habitat">
      <a:majorFont>
        <a:latin typeface="Book Antiqua"/>
        <a:ea typeface=""/>
        <a:cs typeface=""/>
        <a:font script="Jpan" typeface="ＭＳ 明朝"/>
      </a:majorFont>
      <a:minorFont>
        <a:latin typeface="Book Antiqua"/>
        <a:ea typeface=""/>
        <a:cs typeface=""/>
        <a:font script="Jpan" typeface="ＭＳ 明朝"/>
      </a:minorFont>
    </a:fontScheme>
    <a:fmtScheme name="Habitat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30000"/>
              </a:schemeClr>
              <a:schemeClr val="phClr">
                <a:satMod val="275000"/>
              </a:schemeClr>
            </a:duotone>
          </a:blip>
          <a:tile tx="0" ty="0" sx="40000" sy="4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40000"/>
                <a:satMod val="130000"/>
              </a:schemeClr>
              <a:schemeClr val="phClr">
                <a:satMod val="275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0000"/>
              <a:satMod val="105000"/>
            </a:schemeClr>
          </a:solidFill>
          <a:prstDash val="solid"/>
        </a:ln>
        <a:ln w="25400" cap="flat" cmpd="sng" algn="ctr">
          <a:solidFill>
            <a:schemeClr val="phClr">
              <a:shade val="80000"/>
            </a:schemeClr>
          </a:solidFill>
          <a:prstDash val="solid"/>
        </a:ln>
        <a:ln w="25400" cap="flat" cmpd="sng" algn="ctr">
          <a:solidFill>
            <a:schemeClr val="phClr">
              <a:shade val="7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r="4200000" sx="105000" sy="105000" algn="t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76200" dist="25400" dir="13200000">
              <a:srgbClr val="000000">
                <a:alpha val="80000"/>
              </a:srgb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19800000"/>
            </a:lightRig>
          </a:scene3d>
          <a:sp3d prstMaterial="softEdge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Habitat.thmx</Template>
  <TotalTime>1147</TotalTime>
  <Words>222</Words>
  <Application>Microsoft Macintosh PowerPoint</Application>
  <PresentationFormat>On-screen Show (4:3)</PresentationFormat>
  <Paragraphs>28</Paragraphs>
  <Slides>18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Habitat</vt:lpstr>
      <vt:lpstr>Elements of Art</vt:lpstr>
      <vt:lpstr>The Elements</vt:lpstr>
      <vt:lpstr>The Element of Line</vt:lpstr>
      <vt:lpstr>Descriptive Line</vt:lpstr>
      <vt:lpstr>Types of Descriptive Lines</vt:lpstr>
      <vt:lpstr>Outlines</vt:lpstr>
      <vt:lpstr>Contour Lines</vt:lpstr>
      <vt:lpstr>Hatching</vt:lpstr>
      <vt:lpstr>Crosshatching- Shading created by crossed parallel lines</vt:lpstr>
      <vt:lpstr>Cross</vt:lpstr>
      <vt:lpstr>Slide 11</vt:lpstr>
      <vt:lpstr>Implied Lines</vt:lpstr>
      <vt:lpstr>Expressive Lines</vt:lpstr>
      <vt:lpstr>Slide 14</vt:lpstr>
      <vt:lpstr>Slide 15</vt:lpstr>
      <vt:lpstr>Slide 16</vt:lpstr>
      <vt:lpstr>Slide 17</vt:lpstr>
      <vt:lpstr>Slide 18</vt:lpstr>
    </vt:vector>
  </TitlesOfParts>
  <Company>Flagstaff Arts and Leadership Academy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Elements of Art</dc:title>
  <dc:creator>Sarah Buss</dc:creator>
  <cp:lastModifiedBy>Sarah Buss</cp:lastModifiedBy>
  <cp:revision>8</cp:revision>
  <dcterms:created xsi:type="dcterms:W3CDTF">2012-08-27T15:11:45Z</dcterms:created>
  <dcterms:modified xsi:type="dcterms:W3CDTF">2012-08-27T16:18:58Z</dcterms:modified>
</cp:coreProperties>
</file>